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omments/modernComment_100_0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2801600" cy="9601200" type="A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6620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566207" algn="l" defTabSz="56620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1132417" algn="l" defTabSz="56620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698624" algn="l" defTabSz="56620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2264833" algn="l" defTabSz="56620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831041" algn="l" defTabSz="56620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3397250" algn="l" defTabSz="56620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963456" algn="l" defTabSz="56620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4529666" algn="l" defTabSz="56620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084A91F-459C-A9FA-8CE5-ECA1DBFE5438}" name="ana zugasti murillo" initials="am" userId="bbcf13fafde8b789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BC09A9-1FE7-CD39-7364-536AD246D38A}" v="2" dt="2025-06-28T06:58:27.436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zugasti murillo" userId="bbcf13fafde8b789" providerId="Windows Live" clId="Web-{DBBC09A9-1FE7-CD39-7364-536AD246D38A}"/>
    <pc:docChg chg="mod">
      <pc:chgData name="ana zugasti murillo" userId="bbcf13fafde8b789" providerId="Windows Live" clId="Web-{DBBC09A9-1FE7-CD39-7364-536AD246D38A}" dt="2025-06-28T06:58:27.436" v="0"/>
      <pc:docMkLst>
        <pc:docMk/>
      </pc:docMkLst>
    </pc:docChg>
  </pc:docChgLst>
</pc:chgInfo>
</file>

<file path=ppt/comments/modernComment_100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0BD8387-2F1B-421D-9902-AAC467ED4421}" authorId="{D084A91F-459C-A9FA-8CE5-ECA1DBFE5438}" created="2025-06-28T06:58:27.436">
    <pc:sldMkLst xmlns:pc="http://schemas.microsoft.com/office/powerpoint/2013/main/command">
      <pc:docMk/>
      <pc:sldMk cId="0" sldId="256"/>
    </pc:sldMkLst>
    <p188:txBody>
      <a:bodyPr/>
      <a:lstStyle/>
      <a:p>
        <a:r>
          <a:rPr lang="es-ES"/>
          <a:t>Faltaría la versión vertical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566207" latinLnBrk="0">
      <a:spcBef>
        <a:spcPts val="500"/>
      </a:spcBef>
      <a:defRPr sz="1400">
        <a:latin typeface="+mn-lt"/>
        <a:ea typeface="+mn-ea"/>
        <a:cs typeface="+mn-cs"/>
        <a:sym typeface="Calibri"/>
      </a:defRPr>
    </a:lvl1pPr>
    <a:lvl2pPr indent="228600" defTabSz="566207" latinLnBrk="0">
      <a:spcBef>
        <a:spcPts val="500"/>
      </a:spcBef>
      <a:defRPr sz="1400">
        <a:latin typeface="+mn-lt"/>
        <a:ea typeface="+mn-ea"/>
        <a:cs typeface="+mn-cs"/>
        <a:sym typeface="Calibri"/>
      </a:defRPr>
    </a:lvl2pPr>
    <a:lvl3pPr indent="457200" defTabSz="566207" latinLnBrk="0">
      <a:spcBef>
        <a:spcPts val="500"/>
      </a:spcBef>
      <a:defRPr sz="1400">
        <a:latin typeface="+mn-lt"/>
        <a:ea typeface="+mn-ea"/>
        <a:cs typeface="+mn-cs"/>
        <a:sym typeface="Calibri"/>
      </a:defRPr>
    </a:lvl3pPr>
    <a:lvl4pPr indent="685800" defTabSz="566207" latinLnBrk="0">
      <a:spcBef>
        <a:spcPts val="500"/>
      </a:spcBef>
      <a:defRPr sz="1400">
        <a:latin typeface="+mn-lt"/>
        <a:ea typeface="+mn-ea"/>
        <a:cs typeface="+mn-cs"/>
        <a:sym typeface="Calibri"/>
      </a:defRPr>
    </a:lvl4pPr>
    <a:lvl5pPr indent="914400" defTabSz="566207" latinLnBrk="0">
      <a:spcBef>
        <a:spcPts val="500"/>
      </a:spcBef>
      <a:defRPr sz="1400">
        <a:latin typeface="+mn-lt"/>
        <a:ea typeface="+mn-ea"/>
        <a:cs typeface="+mn-cs"/>
        <a:sym typeface="Calibri"/>
      </a:defRPr>
    </a:lvl5pPr>
    <a:lvl6pPr indent="1143000" defTabSz="566207" latinLnBrk="0">
      <a:spcBef>
        <a:spcPts val="500"/>
      </a:spcBef>
      <a:defRPr sz="1400">
        <a:latin typeface="+mn-lt"/>
        <a:ea typeface="+mn-ea"/>
        <a:cs typeface="+mn-cs"/>
        <a:sym typeface="Calibri"/>
      </a:defRPr>
    </a:lvl6pPr>
    <a:lvl7pPr indent="1371600" defTabSz="566207" latinLnBrk="0">
      <a:spcBef>
        <a:spcPts val="500"/>
      </a:spcBef>
      <a:defRPr sz="1400">
        <a:latin typeface="+mn-lt"/>
        <a:ea typeface="+mn-ea"/>
        <a:cs typeface="+mn-cs"/>
        <a:sym typeface="Calibri"/>
      </a:defRPr>
    </a:lvl7pPr>
    <a:lvl8pPr indent="1600200" defTabSz="566207" latinLnBrk="0">
      <a:spcBef>
        <a:spcPts val="500"/>
      </a:spcBef>
      <a:defRPr sz="1400">
        <a:latin typeface="+mn-lt"/>
        <a:ea typeface="+mn-ea"/>
        <a:cs typeface="+mn-cs"/>
        <a:sym typeface="Calibri"/>
      </a:defRPr>
    </a:lvl8pPr>
    <a:lvl9pPr indent="1828800" defTabSz="566207" latinLnBrk="0">
      <a:spcBef>
        <a:spcPts val="500"/>
      </a:spcBef>
      <a:defRPr sz="14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>
            <a:spLocks noGrp="1"/>
          </p:cNvSpPr>
          <p:nvPr>
            <p:ph type="title"/>
          </p:nvPr>
        </p:nvSpPr>
        <p:spPr>
          <a:xfrm>
            <a:off x="960122" y="2982599"/>
            <a:ext cx="10881361" cy="2058036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1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920243" y="5440681"/>
            <a:ext cx="8961120" cy="2453642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196752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393505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590255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787008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21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el título"/>
          <p:cNvSpPr txBox="1">
            <a:spLocks noGrp="1"/>
          </p:cNvSpPr>
          <p:nvPr>
            <p:ph type="title"/>
          </p:nvPr>
        </p:nvSpPr>
        <p:spPr>
          <a:xfrm>
            <a:off x="1011241" y="6169664"/>
            <a:ext cx="10881362" cy="1906905"/>
          </a:xfrm>
          <a:prstGeom prst="rect">
            <a:avLst/>
          </a:prstGeom>
        </p:spPr>
        <p:txBody>
          <a:bodyPr anchor="t"/>
          <a:lstStyle>
            <a:lvl1pPr algn="l">
              <a:defRPr sz="1700" b="1" cap="all"/>
            </a:lvl1pPr>
          </a:lstStyle>
          <a:p>
            <a:r>
              <a:t>Texto del título</a:t>
            </a:r>
          </a:p>
        </p:txBody>
      </p:sp>
      <p:sp>
        <p:nvSpPr>
          <p:cNvPr id="30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11241" y="4069403"/>
            <a:ext cx="10881362" cy="21002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100"/>
              </a:spcBef>
              <a:buSzTx/>
              <a:buFontTx/>
              <a:buNone/>
              <a:defRPr sz="800">
                <a:solidFill>
                  <a:srgbClr val="888888"/>
                </a:solidFill>
              </a:defRPr>
            </a:lvl1pPr>
            <a:lvl2pPr marL="0" indent="196752">
              <a:spcBef>
                <a:spcPts val="100"/>
              </a:spcBef>
              <a:buSzTx/>
              <a:buFontTx/>
              <a:buNone/>
              <a:defRPr sz="800">
                <a:solidFill>
                  <a:srgbClr val="888888"/>
                </a:solidFill>
              </a:defRPr>
            </a:lvl2pPr>
            <a:lvl3pPr marL="0" indent="393505">
              <a:spcBef>
                <a:spcPts val="100"/>
              </a:spcBef>
              <a:buSzTx/>
              <a:buFontTx/>
              <a:buNone/>
              <a:defRPr sz="800">
                <a:solidFill>
                  <a:srgbClr val="888888"/>
                </a:solidFill>
              </a:defRPr>
            </a:lvl3pPr>
            <a:lvl4pPr marL="0" indent="590255">
              <a:spcBef>
                <a:spcPts val="100"/>
              </a:spcBef>
              <a:buSzTx/>
              <a:buFontTx/>
              <a:buNone/>
              <a:defRPr sz="800">
                <a:solidFill>
                  <a:srgbClr val="888888"/>
                </a:solidFill>
              </a:defRPr>
            </a:lvl4pPr>
            <a:lvl5pPr marL="0" indent="787008">
              <a:spcBef>
                <a:spcPts val="100"/>
              </a:spcBef>
              <a:buSzTx/>
              <a:buFontTx/>
              <a:buNone/>
              <a:defRPr sz="800">
                <a:solidFill>
                  <a:srgbClr val="888888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9" name="Nivel de texto 1…"/>
          <p:cNvSpPr txBox="1">
            <a:spLocks noGrp="1"/>
          </p:cNvSpPr>
          <p:nvPr>
            <p:ph type="body" idx="1"/>
          </p:nvPr>
        </p:nvSpPr>
        <p:spPr>
          <a:xfrm>
            <a:off x="640080" y="8961119"/>
            <a:ext cx="5654042" cy="25345391"/>
          </a:xfrm>
          <a:prstGeom prst="rect">
            <a:avLst/>
          </a:prstGeom>
        </p:spPr>
        <p:txBody>
          <a:bodyPr/>
          <a:lstStyle>
            <a:lvl1pPr>
              <a:spcBef>
                <a:spcPts val="200"/>
              </a:spcBef>
              <a:defRPr sz="1200"/>
            </a:lvl1pPr>
            <a:lvl2pPr marL="344312" indent="-147563">
              <a:spcBef>
                <a:spcPts val="200"/>
              </a:spcBef>
              <a:defRPr sz="1200"/>
            </a:lvl2pPr>
            <a:lvl3pPr marL="541070" indent="-147565">
              <a:spcBef>
                <a:spcPts val="200"/>
              </a:spcBef>
              <a:defRPr sz="1200"/>
            </a:lvl3pPr>
            <a:lvl4pPr marL="758900" indent="-168646">
              <a:spcBef>
                <a:spcPts val="200"/>
              </a:spcBef>
              <a:defRPr sz="1200"/>
            </a:lvl4pPr>
            <a:lvl5pPr marL="955653" indent="-168646">
              <a:spcBef>
                <a:spcPts val="200"/>
              </a:spcBef>
              <a:defRPr sz="12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/>
          </a:lstStyle>
          <a:p>
            <a:r>
              <a:t>Texto del título</a:t>
            </a:r>
          </a:p>
        </p:txBody>
      </p:sp>
      <p:sp>
        <p:nvSpPr>
          <p:cNvPr id="48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40080" y="2149161"/>
            <a:ext cx="5656263" cy="89566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200"/>
              </a:spcBef>
              <a:buSzTx/>
              <a:buFontTx/>
              <a:buNone/>
              <a:defRPr sz="1000" b="1"/>
            </a:lvl1pPr>
            <a:lvl2pPr marL="0" indent="196752">
              <a:spcBef>
                <a:spcPts val="200"/>
              </a:spcBef>
              <a:buSzTx/>
              <a:buFontTx/>
              <a:buNone/>
              <a:defRPr sz="1000" b="1"/>
            </a:lvl2pPr>
            <a:lvl3pPr marL="0" indent="393505">
              <a:spcBef>
                <a:spcPts val="200"/>
              </a:spcBef>
              <a:buSzTx/>
              <a:buFontTx/>
              <a:buNone/>
              <a:defRPr sz="1000" b="1"/>
            </a:lvl3pPr>
            <a:lvl4pPr marL="0" indent="590255">
              <a:spcBef>
                <a:spcPts val="200"/>
              </a:spcBef>
              <a:buSzTx/>
              <a:buFontTx/>
              <a:buNone/>
              <a:defRPr sz="1000" b="1"/>
            </a:lvl4pPr>
            <a:lvl5pPr marL="0" indent="787008">
              <a:spcBef>
                <a:spcPts val="200"/>
              </a:spcBef>
              <a:buSzTx/>
              <a:buFontTx/>
              <a:buNone/>
              <a:defRPr sz="1000" b="1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503040" y="2149161"/>
            <a:ext cx="5658486" cy="895668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200"/>
              </a:spcBef>
              <a:buSzTx/>
              <a:buFontTx/>
              <a:buNone/>
              <a:defRPr sz="1000" b="1"/>
            </a:pPr>
            <a:endParaRPr/>
          </a:p>
        </p:txBody>
      </p:sp>
      <p:sp>
        <p:nvSpPr>
          <p:cNvPr id="5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5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el título"/>
          <p:cNvSpPr txBox="1">
            <a:spLocks noGrp="1"/>
          </p:cNvSpPr>
          <p:nvPr>
            <p:ph type="title"/>
          </p:nvPr>
        </p:nvSpPr>
        <p:spPr>
          <a:xfrm>
            <a:off x="640085" y="382270"/>
            <a:ext cx="4211639" cy="1626873"/>
          </a:xfrm>
          <a:prstGeom prst="rect">
            <a:avLst/>
          </a:prstGeom>
        </p:spPr>
        <p:txBody>
          <a:bodyPr anchor="b"/>
          <a:lstStyle>
            <a:lvl1pPr algn="l">
              <a:defRPr sz="800" b="1"/>
            </a:lvl1pPr>
          </a:lstStyle>
          <a:p>
            <a:r>
              <a:t>Texto del título</a:t>
            </a:r>
          </a:p>
        </p:txBody>
      </p:sp>
      <p:sp>
        <p:nvSpPr>
          <p:cNvPr id="73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05070" y="382274"/>
            <a:ext cx="7156451" cy="8194359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half" idx="21"/>
          </p:nvPr>
        </p:nvSpPr>
        <p:spPr>
          <a:xfrm>
            <a:off x="640086" y="2009145"/>
            <a:ext cx="4211638" cy="6567488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00"/>
              </a:spcBef>
              <a:buSzTx/>
              <a:buFontTx/>
              <a:buNone/>
              <a:defRPr sz="600"/>
            </a:pPr>
            <a:endParaRPr/>
          </a:p>
        </p:txBody>
      </p:sp>
      <p:sp>
        <p:nvSpPr>
          <p:cNvPr id="7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el título"/>
          <p:cNvSpPr txBox="1">
            <a:spLocks noGrp="1"/>
          </p:cNvSpPr>
          <p:nvPr>
            <p:ph type="title"/>
          </p:nvPr>
        </p:nvSpPr>
        <p:spPr>
          <a:xfrm>
            <a:off x="2509203" y="6720843"/>
            <a:ext cx="7680960" cy="793436"/>
          </a:xfrm>
          <a:prstGeom prst="rect">
            <a:avLst/>
          </a:prstGeom>
        </p:spPr>
        <p:txBody>
          <a:bodyPr anchor="b"/>
          <a:lstStyle>
            <a:lvl1pPr algn="l">
              <a:defRPr sz="800" b="1"/>
            </a:lvl1pPr>
          </a:lstStyle>
          <a:p>
            <a:r>
              <a:t>Texto del título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2509203" y="857888"/>
            <a:ext cx="7680960" cy="576072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09203" y="7514276"/>
            <a:ext cx="7680960" cy="112680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"/>
              </a:spcBef>
              <a:buSzTx/>
              <a:buFontTx/>
              <a:buNone/>
              <a:defRPr sz="600"/>
            </a:lvl1pPr>
            <a:lvl2pPr marL="0" indent="196752">
              <a:spcBef>
                <a:spcPts val="100"/>
              </a:spcBef>
              <a:buSzTx/>
              <a:buFontTx/>
              <a:buNone/>
              <a:defRPr sz="600"/>
            </a:lvl2pPr>
            <a:lvl3pPr marL="0" indent="393505">
              <a:spcBef>
                <a:spcPts val="100"/>
              </a:spcBef>
              <a:buSzTx/>
              <a:buFontTx/>
              <a:buNone/>
              <a:defRPr sz="600"/>
            </a:lvl3pPr>
            <a:lvl4pPr marL="0" indent="590255">
              <a:spcBef>
                <a:spcPts val="100"/>
              </a:spcBef>
              <a:buSzTx/>
              <a:buFontTx/>
              <a:buNone/>
              <a:defRPr sz="600"/>
            </a:lvl4pPr>
            <a:lvl5pPr marL="0" indent="787008">
              <a:spcBef>
                <a:spcPts val="100"/>
              </a:spcBef>
              <a:buSzTx/>
              <a:buFontTx/>
              <a:buNone/>
              <a:defRPr sz="6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640083" y="384493"/>
            <a:ext cx="11521441" cy="160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640083" y="2240283"/>
            <a:ext cx="11521441" cy="63363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9174481" y="9077668"/>
            <a:ext cx="168509" cy="153627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defRPr sz="500">
                <a:solidFill>
                  <a:srgbClr val="898989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1967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1967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1967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1967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1967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196752" algn="ctr" defTabSz="1967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393505" algn="ctr" defTabSz="1967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590255" algn="ctr" defTabSz="1967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787008" algn="ctr" defTabSz="1967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147563" marR="0" indent="-147563" algn="l" defTabSz="196752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 typeface="Arial"/>
        <a:buChar char="•"/>
        <a:tabLst/>
        <a:defRPr sz="13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329966" marR="0" indent="-133217" algn="l" defTabSz="196752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 typeface="Arial"/>
        <a:buChar char="–"/>
        <a:tabLst/>
        <a:defRPr sz="13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521395" marR="0" indent="-127890" algn="l" defTabSz="196752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 typeface="Arial"/>
        <a:buChar char="•"/>
        <a:tabLst/>
        <a:defRPr sz="13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750116" marR="0" indent="-159862" algn="l" defTabSz="196752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 typeface="Arial"/>
        <a:buChar char="–"/>
        <a:tabLst/>
        <a:defRPr sz="13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946869" marR="0" indent="-159862" algn="l" defTabSz="196752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 typeface="Arial"/>
        <a:buChar char="»"/>
        <a:tabLst/>
        <a:defRPr sz="13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1143622" marR="0" indent="-159862" algn="l" defTabSz="196752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 typeface="Arial"/>
        <a:buChar char="•"/>
        <a:tabLst/>
        <a:defRPr sz="13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1340372" marR="0" indent="-159862" algn="l" defTabSz="196752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 typeface="Arial"/>
        <a:buChar char="•"/>
        <a:tabLst/>
        <a:defRPr sz="13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1537128" marR="0" indent="-159862" algn="l" defTabSz="196752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 typeface="Arial"/>
        <a:buChar char="•"/>
        <a:tabLst/>
        <a:defRPr sz="13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1733880" marR="0" indent="-159862" algn="l" defTabSz="196752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 typeface="Arial"/>
        <a:buChar char="•"/>
        <a:tabLst/>
        <a:defRPr sz="13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l" defTabSz="56620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566207" algn="l" defTabSz="56620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1132417" algn="l" defTabSz="56620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698624" algn="l" defTabSz="56620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2264833" algn="l" defTabSz="56620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831041" algn="l" defTabSz="56620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3397250" algn="l" defTabSz="56620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963456" algn="l" defTabSz="56620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4529666" algn="l" defTabSz="56620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microsoft.com/office/2018/10/relationships/comments" Target="../comments/modernComment_100_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hyperlink" Target="http://WWW.seen.es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2.jpe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rupo 24"/>
          <p:cNvGrpSpPr/>
          <p:nvPr/>
        </p:nvGrpSpPr>
        <p:grpSpPr>
          <a:xfrm>
            <a:off x="-1" y="-68572"/>
            <a:ext cx="12801601" cy="1100019"/>
            <a:chOff x="0" y="0"/>
            <a:chExt cx="12801600" cy="1100017"/>
          </a:xfrm>
        </p:grpSpPr>
        <p:sp>
          <p:nvSpPr>
            <p:cNvPr id="94" name="Rectángulo 50"/>
            <p:cNvSpPr/>
            <p:nvPr/>
          </p:nvSpPr>
          <p:spPr>
            <a:xfrm>
              <a:off x="0" y="0"/>
              <a:ext cx="12801601" cy="778013"/>
            </a:xfrm>
            <a:prstGeom prst="rect">
              <a:avLst/>
            </a:prstGeom>
            <a:solidFill>
              <a:schemeClr val="accent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5" name="Título 1"/>
            <p:cNvSpPr txBox="1"/>
            <p:nvPr/>
          </p:nvSpPr>
          <p:spPr>
            <a:xfrm>
              <a:off x="1825207" y="140410"/>
              <a:ext cx="4126098" cy="701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>
                <a:defRPr sz="1800">
                  <a:solidFill>
                    <a:srgbClr val="FFFFFF"/>
                  </a:solidFill>
                  <a:latin typeface="Arial Unicode MS"/>
                  <a:ea typeface="Arial Unicode MS"/>
                  <a:cs typeface="Arial Unicode MS"/>
                  <a:sym typeface="Arial Unicode MS"/>
                </a:defRPr>
              </a:pPr>
              <a:r>
                <a:t>AULA VIRTUAL </a:t>
              </a:r>
              <a:br/>
              <a:endParaRPr/>
            </a:p>
          </p:txBody>
        </p:sp>
        <p:pic>
          <p:nvPicPr>
            <p:cNvPr id="96" name="Imagen 7" descr="Imagen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2179" y="109599"/>
              <a:ext cx="1177153" cy="69565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97" name="Título 1"/>
            <p:cNvSpPr txBox="1"/>
            <p:nvPr/>
          </p:nvSpPr>
          <p:spPr>
            <a:xfrm>
              <a:off x="7092230" y="185345"/>
              <a:ext cx="4718200" cy="36861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normAutofit/>
            </a:bodyPr>
            <a:lstStyle>
              <a:lvl1pPr>
                <a:defRPr sz="1600">
                  <a:solidFill>
                    <a:srgbClr val="FFFFFF"/>
                  </a:solidFill>
                  <a:latin typeface="Arial Unicode MS"/>
                  <a:ea typeface="Arial Unicode MS"/>
                  <a:cs typeface="Arial Unicode MS"/>
                  <a:sym typeface="Arial Unicode MS"/>
                </a:defRPr>
              </a:lvl1pPr>
            </a:lstStyle>
            <a:p>
              <a:r>
                <a:t>NUTRICIÓN Y ENFERMEDAD DE PARKINSON</a:t>
              </a:r>
            </a:p>
          </p:txBody>
        </p:sp>
        <p:sp>
          <p:nvSpPr>
            <p:cNvPr id="98" name="CuadroTexto 2"/>
            <p:cNvSpPr txBox="1"/>
            <p:nvPr/>
          </p:nvSpPr>
          <p:spPr>
            <a:xfrm>
              <a:off x="0" y="790643"/>
              <a:ext cx="6753938" cy="309375"/>
            </a:xfrm>
            <a:prstGeom prst="rect">
              <a:avLst/>
            </a:prstGeom>
            <a:noFill/>
            <a:ln w="28575" cap="flat">
              <a:solidFill>
                <a:schemeClr val="accent6"/>
              </a:solidFill>
              <a:prstDash val="solid"/>
              <a:round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1400" b="1">
                  <a:solidFill>
                    <a:srgbClr val="E46C0A"/>
                  </a:solidFill>
                </a:defRPr>
              </a:lvl1pPr>
            </a:lstStyle>
            <a:p>
              <a:r>
                <a:t>	1. CONOCE</a:t>
              </a:r>
            </a:p>
          </p:txBody>
        </p:sp>
      </p:grpSp>
      <p:sp>
        <p:nvSpPr>
          <p:cNvPr id="100" name="CuadroTexto 58"/>
          <p:cNvSpPr txBox="1"/>
          <p:nvPr/>
        </p:nvSpPr>
        <p:spPr>
          <a:xfrm>
            <a:off x="6780531" y="721811"/>
            <a:ext cx="6021500" cy="309375"/>
          </a:xfrm>
          <a:prstGeom prst="rect">
            <a:avLst/>
          </a:prstGeom>
          <a:ln w="28575">
            <a:solidFill>
              <a:schemeClr val="accent6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1400" b="1">
                <a:solidFill>
                  <a:srgbClr val="E46C0A"/>
                </a:solidFill>
              </a:defRPr>
            </a:lvl1pPr>
          </a:lstStyle>
          <a:p>
            <a:r>
              <a:t>	2. APRENDE</a:t>
            </a:r>
          </a:p>
        </p:txBody>
      </p:sp>
      <p:sp>
        <p:nvSpPr>
          <p:cNvPr id="101" name="CuadroTexto 59"/>
          <p:cNvSpPr txBox="1"/>
          <p:nvPr/>
        </p:nvSpPr>
        <p:spPr>
          <a:xfrm>
            <a:off x="9524" y="5877293"/>
            <a:ext cx="6744415" cy="309375"/>
          </a:xfrm>
          <a:prstGeom prst="rect">
            <a:avLst/>
          </a:prstGeom>
          <a:ln w="28575">
            <a:solidFill>
              <a:schemeClr val="accent6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1400" b="1">
                <a:solidFill>
                  <a:srgbClr val="E46C0A"/>
                </a:solidFill>
              </a:defRPr>
            </a:lvl1pPr>
          </a:lstStyle>
          <a:p>
            <a:r>
              <a:t>	3. CONVIVE</a:t>
            </a:r>
          </a:p>
        </p:txBody>
      </p:sp>
      <p:sp>
        <p:nvSpPr>
          <p:cNvPr id="102" name="CuadroTexto 60"/>
          <p:cNvSpPr txBox="1"/>
          <p:nvPr/>
        </p:nvSpPr>
        <p:spPr>
          <a:xfrm>
            <a:off x="6753938" y="5871138"/>
            <a:ext cx="6038138" cy="309375"/>
          </a:xfrm>
          <a:prstGeom prst="rect">
            <a:avLst/>
          </a:prstGeom>
          <a:ln w="28575">
            <a:solidFill>
              <a:schemeClr val="accent6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 b="1">
                <a:solidFill>
                  <a:srgbClr val="E46C0A"/>
                </a:solidFill>
              </a:defRPr>
            </a:pPr>
            <a:r>
              <a:t>	</a:t>
            </a:r>
            <a:r>
              <a:rPr sz="1400"/>
              <a:t>4. CUIDATE</a:t>
            </a:r>
          </a:p>
        </p:txBody>
      </p:sp>
      <p:pic>
        <p:nvPicPr>
          <p:cNvPr id="103" name="Imagen 41" descr="Imagen 4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544315" y="3407954"/>
            <a:ext cx="937079" cy="1962403"/>
          </a:xfrm>
          <a:prstGeom prst="rect">
            <a:avLst/>
          </a:prstGeom>
          <a:ln w="12700">
            <a:miter lim="400000"/>
          </a:ln>
        </p:spPr>
      </p:pic>
      <p:sp>
        <p:nvSpPr>
          <p:cNvPr id="104" name="Enfermedad de Parkinson"/>
          <p:cNvSpPr txBox="1"/>
          <p:nvPr/>
        </p:nvSpPr>
        <p:spPr>
          <a:xfrm>
            <a:off x="265663" y="1415438"/>
            <a:ext cx="2539111" cy="310119"/>
          </a:xfrm>
          <a:prstGeom prst="rect">
            <a:avLst/>
          </a:prstGeom>
          <a:gradFill>
            <a:gsLst>
              <a:gs pos="0">
                <a:srgbClr val="FF953E"/>
              </a:gs>
              <a:gs pos="100000">
                <a:schemeClr val="accent6">
                  <a:hueOff val="-456778"/>
                  <a:satOff val="8290"/>
                  <a:lumOff val="24503"/>
                </a:schemeClr>
              </a:gs>
            </a:gsLst>
            <a:lin ang="16200000"/>
          </a:gra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1600">
                <a:solidFill>
                  <a:srgbClr val="FFFFFF"/>
                </a:solidFill>
              </a:defRPr>
            </a:lvl1pPr>
          </a:lstStyle>
          <a:p>
            <a:r>
              <a:t>Enfermedad de Parkinson</a:t>
            </a:r>
          </a:p>
        </p:txBody>
      </p:sp>
      <p:sp>
        <p:nvSpPr>
          <p:cNvPr id="105" name="Trastorno neurodegenerativo…"/>
          <p:cNvSpPr txBox="1"/>
          <p:nvPr/>
        </p:nvSpPr>
        <p:spPr>
          <a:xfrm>
            <a:off x="308469" y="1782027"/>
            <a:ext cx="2127285" cy="1061105"/>
          </a:xfrm>
          <a:prstGeom prst="rect">
            <a:avLst/>
          </a:prstGeom>
          <a:ln w="50800">
            <a:solidFill>
              <a:schemeClr val="accent6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200"/>
            </a:pPr>
            <a:r>
              <a:t>Trastorno neurodegenerativo</a:t>
            </a:r>
          </a:p>
          <a:p>
            <a:pPr>
              <a:defRPr sz="1200"/>
            </a:pPr>
            <a:r>
              <a:t>Progresivo e irreversible</a:t>
            </a:r>
          </a:p>
          <a:p>
            <a:pPr>
              <a:defRPr sz="1200"/>
            </a:pPr>
            <a:r>
              <a:t>Síntomas motores y no motores</a:t>
            </a:r>
          </a:p>
          <a:p>
            <a:pPr>
              <a:defRPr sz="1200"/>
            </a:pPr>
            <a:r>
              <a:t>Progresión lenta</a:t>
            </a:r>
          </a:p>
          <a:p>
            <a:pPr>
              <a:defRPr sz="1200"/>
            </a:pPr>
            <a:r>
              <a:t>Afectación múltiples sistemas</a:t>
            </a:r>
          </a:p>
        </p:txBody>
      </p:sp>
      <p:sp>
        <p:nvSpPr>
          <p:cNvPr id="106" name="Etiología de la desnutrición"/>
          <p:cNvSpPr txBox="1"/>
          <p:nvPr/>
        </p:nvSpPr>
        <p:spPr>
          <a:xfrm>
            <a:off x="19736" y="3292167"/>
            <a:ext cx="2348271" cy="310119"/>
          </a:xfrm>
          <a:prstGeom prst="rect">
            <a:avLst/>
          </a:prstGeom>
          <a:gradFill>
            <a:gsLst>
              <a:gs pos="0">
                <a:srgbClr val="FF953E"/>
              </a:gs>
              <a:gs pos="100000">
                <a:schemeClr val="accent6">
                  <a:hueOff val="-456778"/>
                  <a:satOff val="8290"/>
                  <a:lumOff val="24503"/>
                </a:schemeClr>
              </a:gs>
            </a:gsLst>
            <a:lin ang="16200000"/>
          </a:gra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FFFFFF"/>
                </a:solidFill>
              </a:defRPr>
            </a:lvl1pPr>
          </a:lstStyle>
          <a:p>
            <a:r>
              <a:t>Etiología de la desnutrición</a:t>
            </a:r>
          </a:p>
        </p:txBody>
      </p:sp>
      <p:sp>
        <p:nvSpPr>
          <p:cNvPr id="107" name="Síntomas motores…"/>
          <p:cNvSpPr txBox="1"/>
          <p:nvPr/>
        </p:nvSpPr>
        <p:spPr>
          <a:xfrm>
            <a:off x="348813" y="3619112"/>
            <a:ext cx="1690116" cy="788800"/>
          </a:xfrm>
          <a:prstGeom prst="rect">
            <a:avLst/>
          </a:prstGeom>
          <a:ln w="50800">
            <a:solidFill>
              <a:schemeClr val="accent6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400"/>
            </a:pPr>
            <a:r>
              <a:t>Síntomas motores</a:t>
            </a:r>
          </a:p>
          <a:p>
            <a:pPr>
              <a:defRPr sz="1400"/>
            </a:pPr>
            <a:r>
              <a:t>Síntomas no motores</a:t>
            </a:r>
          </a:p>
          <a:p>
            <a:pPr>
              <a:defRPr sz="1400"/>
            </a:pPr>
            <a:r>
              <a:t>Disfagia</a:t>
            </a:r>
          </a:p>
        </p:txBody>
      </p:sp>
      <p:sp>
        <p:nvSpPr>
          <p:cNvPr id="108" name="Diagnóstico"/>
          <p:cNvSpPr txBox="1"/>
          <p:nvPr/>
        </p:nvSpPr>
        <p:spPr>
          <a:xfrm>
            <a:off x="4201767" y="1495292"/>
            <a:ext cx="1075493" cy="310119"/>
          </a:xfrm>
          <a:prstGeom prst="rect">
            <a:avLst/>
          </a:prstGeom>
          <a:gradFill>
            <a:gsLst>
              <a:gs pos="0">
                <a:srgbClr val="FF953E"/>
              </a:gs>
              <a:gs pos="100000">
                <a:schemeClr val="accent6">
                  <a:hueOff val="-456778"/>
                  <a:satOff val="8290"/>
                  <a:lumOff val="24503"/>
                </a:schemeClr>
              </a:gs>
            </a:gsLst>
            <a:lin ang="16200000"/>
          </a:gra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FFFFFF"/>
                </a:solidFill>
              </a:defRPr>
            </a:lvl1pPr>
          </a:lstStyle>
          <a:p>
            <a:r>
              <a:t>Diagnóstico</a:t>
            </a:r>
          </a:p>
        </p:txBody>
      </p:sp>
      <p:sp>
        <p:nvSpPr>
          <p:cNvPr id="109" name="Clínico: síntomas motores y…"/>
          <p:cNvSpPr txBox="1"/>
          <p:nvPr/>
        </p:nvSpPr>
        <p:spPr>
          <a:xfrm>
            <a:off x="3848532" y="1782027"/>
            <a:ext cx="2321786" cy="1243197"/>
          </a:xfrm>
          <a:prstGeom prst="rect">
            <a:avLst/>
          </a:prstGeom>
          <a:ln w="50800">
            <a:solidFill>
              <a:schemeClr val="accent6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500"/>
            </a:pPr>
            <a:r>
              <a:t>Clínico: síntomas motores y </a:t>
            </a:r>
          </a:p>
          <a:p>
            <a:pPr>
              <a:defRPr sz="1500"/>
            </a:pPr>
            <a:r>
              <a:t>no motores</a:t>
            </a:r>
          </a:p>
          <a:p>
            <a:pPr>
              <a:defRPr sz="1500"/>
            </a:pPr>
            <a:r>
              <a:t>Exploración física</a:t>
            </a:r>
          </a:p>
          <a:p>
            <a:pPr>
              <a:defRPr sz="1500"/>
            </a:pPr>
            <a:r>
              <a:t>Exploración neurológica</a:t>
            </a:r>
          </a:p>
          <a:p>
            <a:pPr>
              <a:defRPr sz="1500"/>
            </a:pPr>
            <a:r>
              <a:t>Pruebas complementarias</a:t>
            </a:r>
          </a:p>
        </p:txBody>
      </p:sp>
      <p:sp>
        <p:nvSpPr>
          <p:cNvPr id="110" name="Parkinsonismos…"/>
          <p:cNvSpPr txBox="1"/>
          <p:nvPr/>
        </p:nvSpPr>
        <p:spPr>
          <a:xfrm>
            <a:off x="2991960" y="3173530"/>
            <a:ext cx="3782575" cy="1326119"/>
          </a:xfrm>
          <a:prstGeom prst="rect">
            <a:avLst/>
          </a:prstGeom>
          <a:gradFill>
            <a:gsLst>
              <a:gs pos="0">
                <a:srgbClr val="FF953E"/>
              </a:gs>
              <a:gs pos="100000">
                <a:schemeClr val="accent6">
                  <a:hueOff val="-456778"/>
                  <a:satOff val="8290"/>
                  <a:lumOff val="24503"/>
                </a:schemeClr>
              </a:gs>
            </a:gsLst>
            <a:lin ang="16200000"/>
          </a:gra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600">
                <a:solidFill>
                  <a:srgbClr val="FFFFFF"/>
                </a:solidFill>
              </a:defRPr>
            </a:pPr>
            <a:r>
              <a:t>Parkinsonismos</a:t>
            </a:r>
          </a:p>
          <a:p>
            <a:pPr>
              <a:defRPr sz="1600"/>
            </a:pPr>
            <a:r>
              <a:t>Afectaciones neurológicas que comparten</a:t>
            </a:r>
          </a:p>
          <a:p>
            <a:pPr>
              <a:defRPr sz="1600"/>
            </a:pPr>
            <a:r>
              <a:t>síntomas de la Enfermedad de Parkinson,</a:t>
            </a:r>
          </a:p>
          <a:p>
            <a:pPr>
              <a:defRPr sz="1600"/>
            </a:pPr>
            <a:r>
              <a:t>pero con una evolución y características distintas</a:t>
            </a:r>
          </a:p>
        </p:txBody>
      </p:sp>
      <p:sp>
        <p:nvSpPr>
          <p:cNvPr id="111" name="Parálisis Supranuclear Progresiva (PSP)…"/>
          <p:cNvSpPr txBox="1"/>
          <p:nvPr/>
        </p:nvSpPr>
        <p:spPr>
          <a:xfrm>
            <a:off x="3275932" y="4580847"/>
            <a:ext cx="2927163" cy="788800"/>
          </a:xfrm>
          <a:prstGeom prst="rect">
            <a:avLst/>
          </a:prstGeom>
          <a:ln w="50800">
            <a:solidFill>
              <a:schemeClr val="accent6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400"/>
            </a:pPr>
            <a:r>
              <a:t>Parálisis Supranuclear Progresiva (PSP)</a:t>
            </a:r>
          </a:p>
          <a:p>
            <a:pPr>
              <a:defRPr sz="1400"/>
            </a:pPr>
            <a:r>
              <a:t>Degeneración corticobasal (DCB)</a:t>
            </a:r>
          </a:p>
          <a:p>
            <a:pPr>
              <a:defRPr sz="1400"/>
            </a:pPr>
            <a:r>
              <a:t>Atrofia Multisistémica</a:t>
            </a:r>
          </a:p>
        </p:txBody>
      </p:sp>
      <p:sp>
        <p:nvSpPr>
          <p:cNvPr id="112" name="¿Cúal es el tratamiento médico nutricional en el paciente…"/>
          <p:cNvSpPr txBox="1"/>
          <p:nvPr/>
        </p:nvSpPr>
        <p:spPr>
          <a:xfrm>
            <a:off x="7289792" y="1288438"/>
            <a:ext cx="4852849" cy="564119"/>
          </a:xfrm>
          <a:prstGeom prst="rect">
            <a:avLst/>
          </a:prstGeom>
          <a:gradFill>
            <a:gsLst>
              <a:gs pos="0">
                <a:srgbClr val="FF953E"/>
              </a:gs>
              <a:gs pos="100000">
                <a:schemeClr val="accent6">
                  <a:hueOff val="-456778"/>
                  <a:satOff val="8290"/>
                  <a:lumOff val="24503"/>
                </a:schemeClr>
              </a:gs>
            </a:gsLst>
            <a:lin ang="16200000"/>
          </a:gra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600">
                <a:solidFill>
                  <a:srgbClr val="FFFFFF"/>
                </a:solidFill>
              </a:defRPr>
            </a:pPr>
            <a:r>
              <a:t>¿Cúal es el tratamiento médico nutricional en el paciente </a:t>
            </a:r>
          </a:p>
          <a:p>
            <a:pPr>
              <a:defRPr sz="1600">
                <a:solidFill>
                  <a:srgbClr val="FFFFFF"/>
                </a:solidFill>
              </a:defRPr>
            </a:pPr>
            <a:r>
              <a:t>con Enfermedad de Parkinson?</a:t>
            </a:r>
          </a:p>
        </p:txBody>
      </p:sp>
      <p:sp>
        <p:nvSpPr>
          <p:cNvPr id="113" name="Alimentación saludable"/>
          <p:cNvSpPr txBox="1"/>
          <p:nvPr/>
        </p:nvSpPr>
        <p:spPr>
          <a:xfrm>
            <a:off x="9402773" y="2125507"/>
            <a:ext cx="1837790" cy="331600"/>
          </a:xfrm>
          <a:prstGeom prst="rect">
            <a:avLst/>
          </a:prstGeom>
          <a:ln w="50800">
            <a:solidFill>
              <a:schemeClr val="accent6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400"/>
            </a:lvl1pPr>
          </a:lstStyle>
          <a:p>
            <a:r>
              <a:t>Alimentación saludable</a:t>
            </a:r>
          </a:p>
        </p:txBody>
      </p:sp>
      <p:sp>
        <p:nvSpPr>
          <p:cNvPr id="114" name="Adaptar dieta oral en pacientes con disfagia…"/>
          <p:cNvSpPr txBox="1"/>
          <p:nvPr/>
        </p:nvSpPr>
        <p:spPr>
          <a:xfrm>
            <a:off x="9383931" y="2627959"/>
            <a:ext cx="3298042" cy="560200"/>
          </a:xfrm>
          <a:prstGeom prst="rect">
            <a:avLst/>
          </a:prstGeom>
          <a:ln w="50800">
            <a:solidFill>
              <a:schemeClr val="accent6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400"/>
            </a:pPr>
            <a:r>
              <a:t>Adaptar dieta oral en pacientes con disfagia</a:t>
            </a:r>
          </a:p>
          <a:p>
            <a:pPr>
              <a:defRPr sz="1400"/>
            </a:pPr>
            <a:r>
              <a:t>y empleo de espesante con líquidos</a:t>
            </a:r>
          </a:p>
        </p:txBody>
      </p:sp>
      <p:sp>
        <p:nvSpPr>
          <p:cNvPr id="115" name="Suplementos nutricionales orales"/>
          <p:cNvSpPr txBox="1"/>
          <p:nvPr/>
        </p:nvSpPr>
        <p:spPr>
          <a:xfrm>
            <a:off x="9412043" y="3428541"/>
            <a:ext cx="2548903" cy="331600"/>
          </a:xfrm>
          <a:prstGeom prst="rect">
            <a:avLst/>
          </a:prstGeom>
          <a:ln w="50800">
            <a:solidFill>
              <a:schemeClr val="accent6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400"/>
            </a:lvl1pPr>
          </a:lstStyle>
          <a:p>
            <a:r>
              <a:t>Suplementos nutricionales orales</a:t>
            </a:r>
          </a:p>
        </p:txBody>
      </p:sp>
      <p:sp>
        <p:nvSpPr>
          <p:cNvPr id="116" name="Nutrición enteral"/>
          <p:cNvSpPr txBox="1"/>
          <p:nvPr/>
        </p:nvSpPr>
        <p:spPr>
          <a:xfrm>
            <a:off x="9412043" y="4054940"/>
            <a:ext cx="1379486" cy="331600"/>
          </a:xfrm>
          <a:prstGeom prst="rect">
            <a:avLst/>
          </a:prstGeom>
          <a:ln w="50800">
            <a:solidFill>
              <a:schemeClr val="accent6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400"/>
            </a:lvl1pPr>
          </a:lstStyle>
          <a:p>
            <a:r>
              <a:t>Nutrición enteral</a:t>
            </a:r>
          </a:p>
        </p:txBody>
      </p:sp>
      <p:sp>
        <p:nvSpPr>
          <p:cNvPr id="117" name="Más información                 Aula virtual SEEN…"/>
          <p:cNvSpPr txBox="1"/>
          <p:nvPr/>
        </p:nvSpPr>
        <p:spPr>
          <a:xfrm>
            <a:off x="7854507" y="4852672"/>
            <a:ext cx="4090056" cy="564119"/>
          </a:xfrm>
          <a:prstGeom prst="rect">
            <a:avLst/>
          </a:prstGeom>
          <a:gradFill>
            <a:gsLst>
              <a:gs pos="0">
                <a:srgbClr val="FF953E"/>
              </a:gs>
              <a:gs pos="100000">
                <a:schemeClr val="accent6">
                  <a:hueOff val="-456778"/>
                  <a:satOff val="8290"/>
                  <a:lumOff val="24503"/>
                </a:schemeClr>
              </a:gs>
            </a:gsLst>
            <a:lin ang="16200000"/>
          </a:gra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600">
                <a:solidFill>
                  <a:srgbClr val="FFFFFF"/>
                </a:solidFill>
              </a:defRPr>
            </a:pPr>
            <a:r>
              <a:t>Más información                 Aula virtual SEEN</a:t>
            </a:r>
          </a:p>
          <a:p>
            <a:pPr>
              <a:defRPr sz="1600">
                <a:solidFill>
                  <a:srgbClr val="FFFFFF"/>
                </a:solidFill>
              </a:defRPr>
            </a:pPr>
            <a:r>
              <a:t>Aula virtual  Disfagia                Aula virtual NED</a:t>
            </a:r>
          </a:p>
        </p:txBody>
      </p:sp>
      <p:sp>
        <p:nvSpPr>
          <p:cNvPr id="118" name="si quieres saber más sobre                                                      @NutriSEEN…"/>
          <p:cNvSpPr txBox="1"/>
          <p:nvPr/>
        </p:nvSpPr>
        <p:spPr>
          <a:xfrm>
            <a:off x="6751746" y="8303821"/>
            <a:ext cx="5614829" cy="1017400"/>
          </a:xfrm>
          <a:prstGeom prst="rect">
            <a:avLst/>
          </a:prstGeom>
          <a:ln w="50800">
            <a:solidFill>
              <a:schemeClr val="accent6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400"/>
            </a:pPr>
            <a:r>
              <a:t>si quieres saber más sobre                                                      @NutriSEEN             </a:t>
            </a:r>
          </a:p>
          <a:p>
            <a:pPr>
              <a:defRPr sz="1400"/>
            </a:pPr>
            <a:r>
              <a:t>NUTRICIÓN Y ENFERMEDAD DE                                              @sociedad SEEN                       </a:t>
            </a:r>
          </a:p>
          <a:p>
            <a:pPr>
              <a:defRPr sz="1400"/>
            </a:pPr>
            <a:r>
              <a:t>PARKINSON, tiener información completan                       @TuendocrinoSEEN</a:t>
            </a:r>
          </a:p>
          <a:p>
            <a:pPr>
              <a:defRPr sz="1400"/>
            </a:pPr>
            <a:r>
              <a:t>en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/>
              </a:rPr>
              <a:t>WWW.seen.es</a:t>
            </a:r>
          </a:p>
        </p:txBody>
      </p:sp>
      <p:sp>
        <p:nvSpPr>
          <p:cNvPr id="119" name="Senderismo"/>
          <p:cNvSpPr/>
          <p:nvPr/>
        </p:nvSpPr>
        <p:spPr>
          <a:xfrm>
            <a:off x="11318906" y="6307217"/>
            <a:ext cx="478702" cy="7321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62" h="21470" extrusionOk="0">
                <a:moveTo>
                  <a:pt x="13809" y="0"/>
                </a:moveTo>
                <a:cubicBezTo>
                  <a:pt x="13161" y="0"/>
                  <a:pt x="12513" y="162"/>
                  <a:pt x="12019" y="486"/>
                </a:cubicBezTo>
                <a:cubicBezTo>
                  <a:pt x="11031" y="1136"/>
                  <a:pt x="11031" y="2190"/>
                  <a:pt x="12019" y="2840"/>
                </a:cubicBezTo>
                <a:cubicBezTo>
                  <a:pt x="13008" y="3489"/>
                  <a:pt x="14610" y="3489"/>
                  <a:pt x="15598" y="2840"/>
                </a:cubicBezTo>
                <a:cubicBezTo>
                  <a:pt x="16586" y="2190"/>
                  <a:pt x="16586" y="1136"/>
                  <a:pt x="15598" y="486"/>
                </a:cubicBezTo>
                <a:cubicBezTo>
                  <a:pt x="15104" y="162"/>
                  <a:pt x="14456" y="0"/>
                  <a:pt x="13809" y="0"/>
                </a:cubicBezTo>
                <a:close/>
                <a:moveTo>
                  <a:pt x="5513" y="1761"/>
                </a:moveTo>
                <a:cubicBezTo>
                  <a:pt x="4662" y="1803"/>
                  <a:pt x="3901" y="2199"/>
                  <a:pt x="3693" y="2786"/>
                </a:cubicBezTo>
                <a:lnTo>
                  <a:pt x="2232" y="6906"/>
                </a:lnTo>
                <a:cubicBezTo>
                  <a:pt x="1378" y="6961"/>
                  <a:pt x="597" y="7320"/>
                  <a:pt x="254" y="7879"/>
                </a:cubicBezTo>
                <a:cubicBezTo>
                  <a:pt x="-238" y="8681"/>
                  <a:pt x="354" y="9592"/>
                  <a:pt x="1574" y="9915"/>
                </a:cubicBezTo>
                <a:cubicBezTo>
                  <a:pt x="2794" y="10239"/>
                  <a:pt x="4181" y="9851"/>
                  <a:pt x="4673" y="9050"/>
                </a:cubicBezTo>
                <a:cubicBezTo>
                  <a:pt x="4846" y="8767"/>
                  <a:pt x="8803" y="2442"/>
                  <a:pt x="8803" y="2442"/>
                </a:cubicBezTo>
                <a:lnTo>
                  <a:pt x="6378" y="1843"/>
                </a:lnTo>
                <a:cubicBezTo>
                  <a:pt x="6092" y="1773"/>
                  <a:pt x="5796" y="1747"/>
                  <a:pt x="5513" y="1761"/>
                </a:cubicBezTo>
                <a:close/>
                <a:moveTo>
                  <a:pt x="11585" y="3288"/>
                </a:moveTo>
                <a:cubicBezTo>
                  <a:pt x="9748" y="3252"/>
                  <a:pt x="7973" y="4760"/>
                  <a:pt x="6498" y="7059"/>
                </a:cubicBezTo>
                <a:cubicBezTo>
                  <a:pt x="4812" y="9686"/>
                  <a:pt x="5908" y="11797"/>
                  <a:pt x="5908" y="11797"/>
                </a:cubicBezTo>
                <a:lnTo>
                  <a:pt x="3881" y="14760"/>
                </a:lnTo>
                <a:lnTo>
                  <a:pt x="162" y="20126"/>
                </a:lnTo>
                <a:cubicBezTo>
                  <a:pt x="-197" y="20570"/>
                  <a:pt x="63" y="21127"/>
                  <a:pt x="739" y="21364"/>
                </a:cubicBezTo>
                <a:cubicBezTo>
                  <a:pt x="1415" y="21600"/>
                  <a:pt x="2261" y="21429"/>
                  <a:pt x="2620" y="20985"/>
                </a:cubicBezTo>
                <a:lnTo>
                  <a:pt x="3256" y="20235"/>
                </a:lnTo>
                <a:lnTo>
                  <a:pt x="8652" y="13911"/>
                </a:lnTo>
                <a:lnTo>
                  <a:pt x="9615" y="15382"/>
                </a:lnTo>
                <a:cubicBezTo>
                  <a:pt x="9630" y="15414"/>
                  <a:pt x="9648" y="15447"/>
                  <a:pt x="9668" y="15479"/>
                </a:cubicBezTo>
                <a:lnTo>
                  <a:pt x="13158" y="20817"/>
                </a:lnTo>
                <a:cubicBezTo>
                  <a:pt x="13473" y="21306"/>
                  <a:pt x="14340" y="21537"/>
                  <a:pt x="15085" y="21330"/>
                </a:cubicBezTo>
                <a:cubicBezTo>
                  <a:pt x="15759" y="21143"/>
                  <a:pt x="16068" y="20642"/>
                  <a:pt x="15887" y="20186"/>
                </a:cubicBezTo>
                <a:lnTo>
                  <a:pt x="15876" y="20164"/>
                </a:lnTo>
                <a:cubicBezTo>
                  <a:pt x="15868" y="20144"/>
                  <a:pt x="15859" y="20125"/>
                  <a:pt x="15848" y="20106"/>
                </a:cubicBezTo>
                <a:lnTo>
                  <a:pt x="14541" y="17420"/>
                </a:lnTo>
                <a:lnTo>
                  <a:pt x="13237" y="14726"/>
                </a:lnTo>
                <a:cubicBezTo>
                  <a:pt x="13233" y="14720"/>
                  <a:pt x="13226" y="14714"/>
                  <a:pt x="13222" y="14708"/>
                </a:cubicBezTo>
                <a:lnTo>
                  <a:pt x="10993" y="10123"/>
                </a:lnTo>
                <a:lnTo>
                  <a:pt x="12298" y="7830"/>
                </a:lnTo>
                <a:lnTo>
                  <a:pt x="13436" y="9350"/>
                </a:lnTo>
                <a:lnTo>
                  <a:pt x="19583" y="9865"/>
                </a:lnTo>
                <a:lnTo>
                  <a:pt x="17809" y="21174"/>
                </a:lnTo>
                <a:lnTo>
                  <a:pt x="18669" y="21174"/>
                </a:lnTo>
                <a:lnTo>
                  <a:pt x="21362" y="6899"/>
                </a:lnTo>
                <a:lnTo>
                  <a:pt x="20047" y="6899"/>
                </a:lnTo>
                <a:lnTo>
                  <a:pt x="19815" y="8389"/>
                </a:lnTo>
                <a:cubicBezTo>
                  <a:pt x="19071" y="8282"/>
                  <a:pt x="17634" y="8072"/>
                  <a:pt x="16075" y="7823"/>
                </a:cubicBezTo>
                <a:cubicBezTo>
                  <a:pt x="13880" y="7474"/>
                  <a:pt x="15669" y="4276"/>
                  <a:pt x="12377" y="3400"/>
                </a:cubicBezTo>
                <a:cubicBezTo>
                  <a:pt x="12112" y="3330"/>
                  <a:pt x="11848" y="3293"/>
                  <a:pt x="11585" y="3288"/>
                </a:cubicBezTo>
                <a:close/>
              </a:path>
            </a:pathLst>
          </a:custGeom>
          <a:gradFill>
            <a:gsLst>
              <a:gs pos="0">
                <a:srgbClr val="FF953E"/>
              </a:gs>
              <a:gs pos="100000">
                <a:schemeClr val="accent6">
                  <a:hueOff val="-456778"/>
                  <a:satOff val="8290"/>
                  <a:lumOff val="24503"/>
                </a:schemeClr>
              </a:gs>
            </a:gsLst>
            <a:lin ang="16200000"/>
          </a:gra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0" name="Ejercicio"/>
          <p:cNvSpPr txBox="1"/>
          <p:nvPr/>
        </p:nvSpPr>
        <p:spPr>
          <a:xfrm>
            <a:off x="11179316" y="7177206"/>
            <a:ext cx="757881" cy="331600"/>
          </a:xfrm>
          <a:prstGeom prst="rect">
            <a:avLst/>
          </a:prstGeom>
          <a:ln w="50800">
            <a:solidFill>
              <a:schemeClr val="accent6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400"/>
            </a:lvl1pPr>
          </a:lstStyle>
          <a:p>
            <a:r>
              <a:t>Ejercicio</a:t>
            </a:r>
          </a:p>
        </p:txBody>
      </p:sp>
      <p:sp>
        <p:nvSpPr>
          <p:cNvPr id="121" name="Recomendaciones dietéticas…"/>
          <p:cNvSpPr txBox="1"/>
          <p:nvPr/>
        </p:nvSpPr>
        <p:spPr>
          <a:xfrm>
            <a:off x="7226266" y="6691145"/>
            <a:ext cx="2751533" cy="560200"/>
          </a:xfrm>
          <a:prstGeom prst="rect">
            <a:avLst/>
          </a:prstGeom>
          <a:ln w="50800">
            <a:solidFill>
              <a:schemeClr val="accent6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400"/>
            </a:pPr>
            <a:r>
              <a:t>Recomendaciones dietéticas</a:t>
            </a:r>
          </a:p>
          <a:p>
            <a:pPr>
              <a:defRPr sz="1400"/>
            </a:pPr>
            <a:r>
              <a:t>Recomendaciones  nutricion enteral</a:t>
            </a:r>
          </a:p>
        </p:txBody>
      </p:sp>
      <p:pic>
        <p:nvPicPr>
          <p:cNvPr id="122" name="Unknown.jpeg" descr="Unknown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33122" y="6288523"/>
            <a:ext cx="1168276" cy="915303"/>
          </a:xfrm>
          <a:prstGeom prst="rect">
            <a:avLst/>
          </a:prstGeom>
          <a:ln w="12700">
            <a:miter lim="400000"/>
          </a:ln>
        </p:spPr>
      </p:pic>
      <p:pic>
        <p:nvPicPr>
          <p:cNvPr id="123" name="piramidedm.png" descr="piramidedm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7623" y="6271203"/>
            <a:ext cx="1294222" cy="8042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4" name="images.jpeg" descr="images.jpe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0596" y="7973967"/>
            <a:ext cx="1168276" cy="935552"/>
          </a:xfrm>
          <a:prstGeom prst="rect">
            <a:avLst/>
          </a:prstGeom>
          <a:ln w="12700">
            <a:miter lim="400000"/>
          </a:ln>
        </p:spPr>
      </p:pic>
      <p:pic>
        <p:nvPicPr>
          <p:cNvPr id="125" name="vídeo-pegado.png" descr="vídeo-pegado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32137" y="8027080"/>
            <a:ext cx="831118" cy="829326"/>
          </a:xfrm>
          <a:prstGeom prst="rect">
            <a:avLst/>
          </a:prstGeom>
          <a:ln w="50800">
            <a:solidFill>
              <a:schemeClr val="accent6"/>
            </a:solidFill>
            <a:miter lim="400000"/>
          </a:ln>
        </p:spPr>
      </p:pic>
      <p:sp>
        <p:nvSpPr>
          <p:cNvPr id="126" name="Hospital"/>
          <p:cNvSpPr/>
          <p:nvPr/>
        </p:nvSpPr>
        <p:spPr>
          <a:xfrm>
            <a:off x="2772985" y="9018101"/>
            <a:ext cx="757894" cy="5922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341" y="0"/>
                </a:moveTo>
                <a:lnTo>
                  <a:pt x="3341" y="3754"/>
                </a:lnTo>
                <a:lnTo>
                  <a:pt x="0" y="3754"/>
                </a:lnTo>
                <a:lnTo>
                  <a:pt x="0" y="21600"/>
                </a:lnTo>
                <a:lnTo>
                  <a:pt x="8297" y="21600"/>
                </a:lnTo>
                <a:lnTo>
                  <a:pt x="8297" y="17275"/>
                </a:lnTo>
                <a:lnTo>
                  <a:pt x="9939" y="17275"/>
                </a:lnTo>
                <a:lnTo>
                  <a:pt x="9939" y="21600"/>
                </a:lnTo>
                <a:lnTo>
                  <a:pt x="11595" y="21600"/>
                </a:lnTo>
                <a:lnTo>
                  <a:pt x="11595" y="17275"/>
                </a:lnTo>
                <a:lnTo>
                  <a:pt x="13239" y="17275"/>
                </a:lnTo>
                <a:lnTo>
                  <a:pt x="13239" y="21600"/>
                </a:lnTo>
                <a:lnTo>
                  <a:pt x="21600" y="21600"/>
                </a:lnTo>
                <a:lnTo>
                  <a:pt x="21600" y="3754"/>
                </a:lnTo>
                <a:lnTo>
                  <a:pt x="18195" y="3754"/>
                </a:lnTo>
                <a:lnTo>
                  <a:pt x="18195" y="0"/>
                </a:lnTo>
                <a:lnTo>
                  <a:pt x="3341" y="0"/>
                </a:lnTo>
                <a:close/>
                <a:moveTo>
                  <a:pt x="4997" y="1938"/>
                </a:moveTo>
                <a:lnTo>
                  <a:pt x="6641" y="1938"/>
                </a:lnTo>
                <a:lnTo>
                  <a:pt x="6641" y="3754"/>
                </a:lnTo>
                <a:lnTo>
                  <a:pt x="4997" y="3754"/>
                </a:lnTo>
                <a:lnTo>
                  <a:pt x="4997" y="1938"/>
                </a:lnTo>
                <a:close/>
                <a:moveTo>
                  <a:pt x="8297" y="1938"/>
                </a:moveTo>
                <a:lnTo>
                  <a:pt x="9939" y="1938"/>
                </a:lnTo>
                <a:lnTo>
                  <a:pt x="9939" y="3754"/>
                </a:lnTo>
                <a:lnTo>
                  <a:pt x="8297" y="3754"/>
                </a:lnTo>
                <a:lnTo>
                  <a:pt x="8297" y="1938"/>
                </a:lnTo>
                <a:close/>
                <a:moveTo>
                  <a:pt x="11595" y="1938"/>
                </a:moveTo>
                <a:lnTo>
                  <a:pt x="13239" y="1938"/>
                </a:lnTo>
                <a:lnTo>
                  <a:pt x="13239" y="3754"/>
                </a:lnTo>
                <a:lnTo>
                  <a:pt x="11595" y="3754"/>
                </a:lnTo>
                <a:lnTo>
                  <a:pt x="11595" y="1938"/>
                </a:lnTo>
                <a:close/>
                <a:moveTo>
                  <a:pt x="14895" y="1938"/>
                </a:moveTo>
                <a:lnTo>
                  <a:pt x="16538" y="1938"/>
                </a:lnTo>
                <a:lnTo>
                  <a:pt x="16538" y="3754"/>
                </a:lnTo>
                <a:lnTo>
                  <a:pt x="14895" y="3754"/>
                </a:lnTo>
                <a:lnTo>
                  <a:pt x="14895" y="1938"/>
                </a:lnTo>
                <a:close/>
                <a:moveTo>
                  <a:pt x="1698" y="5774"/>
                </a:moveTo>
                <a:lnTo>
                  <a:pt x="3341" y="5774"/>
                </a:lnTo>
                <a:lnTo>
                  <a:pt x="3341" y="7590"/>
                </a:lnTo>
                <a:lnTo>
                  <a:pt x="1698" y="7590"/>
                </a:lnTo>
                <a:lnTo>
                  <a:pt x="1698" y="5774"/>
                </a:lnTo>
                <a:close/>
                <a:moveTo>
                  <a:pt x="4997" y="5774"/>
                </a:moveTo>
                <a:lnTo>
                  <a:pt x="6641" y="5774"/>
                </a:lnTo>
                <a:lnTo>
                  <a:pt x="6641" y="7590"/>
                </a:lnTo>
                <a:lnTo>
                  <a:pt x="4997" y="7590"/>
                </a:lnTo>
                <a:lnTo>
                  <a:pt x="4997" y="5774"/>
                </a:lnTo>
                <a:close/>
                <a:moveTo>
                  <a:pt x="8297" y="5774"/>
                </a:moveTo>
                <a:lnTo>
                  <a:pt x="9939" y="5774"/>
                </a:lnTo>
                <a:lnTo>
                  <a:pt x="9939" y="7590"/>
                </a:lnTo>
                <a:lnTo>
                  <a:pt x="8297" y="7590"/>
                </a:lnTo>
                <a:lnTo>
                  <a:pt x="8297" y="5774"/>
                </a:lnTo>
                <a:close/>
                <a:moveTo>
                  <a:pt x="11595" y="5774"/>
                </a:moveTo>
                <a:lnTo>
                  <a:pt x="13239" y="5774"/>
                </a:lnTo>
                <a:lnTo>
                  <a:pt x="13239" y="7590"/>
                </a:lnTo>
                <a:lnTo>
                  <a:pt x="11595" y="7590"/>
                </a:lnTo>
                <a:lnTo>
                  <a:pt x="11595" y="5774"/>
                </a:lnTo>
                <a:close/>
                <a:moveTo>
                  <a:pt x="14895" y="5774"/>
                </a:moveTo>
                <a:lnTo>
                  <a:pt x="16538" y="5774"/>
                </a:lnTo>
                <a:lnTo>
                  <a:pt x="16538" y="7590"/>
                </a:lnTo>
                <a:lnTo>
                  <a:pt x="14895" y="7590"/>
                </a:lnTo>
                <a:lnTo>
                  <a:pt x="14895" y="5774"/>
                </a:lnTo>
                <a:close/>
                <a:moveTo>
                  <a:pt x="18195" y="5774"/>
                </a:moveTo>
                <a:lnTo>
                  <a:pt x="19838" y="5774"/>
                </a:lnTo>
                <a:lnTo>
                  <a:pt x="19838" y="7590"/>
                </a:lnTo>
                <a:lnTo>
                  <a:pt x="18195" y="7590"/>
                </a:lnTo>
                <a:lnTo>
                  <a:pt x="18195" y="5774"/>
                </a:lnTo>
                <a:close/>
                <a:moveTo>
                  <a:pt x="1698" y="9608"/>
                </a:moveTo>
                <a:lnTo>
                  <a:pt x="3341" y="9608"/>
                </a:lnTo>
                <a:lnTo>
                  <a:pt x="3341" y="11424"/>
                </a:lnTo>
                <a:lnTo>
                  <a:pt x="1698" y="11424"/>
                </a:lnTo>
                <a:lnTo>
                  <a:pt x="1698" y="9608"/>
                </a:lnTo>
                <a:close/>
                <a:moveTo>
                  <a:pt x="4997" y="9608"/>
                </a:moveTo>
                <a:lnTo>
                  <a:pt x="6641" y="9608"/>
                </a:lnTo>
                <a:lnTo>
                  <a:pt x="6641" y="11424"/>
                </a:lnTo>
                <a:lnTo>
                  <a:pt x="4997" y="11424"/>
                </a:lnTo>
                <a:lnTo>
                  <a:pt x="4997" y="9608"/>
                </a:lnTo>
                <a:close/>
                <a:moveTo>
                  <a:pt x="14895" y="9608"/>
                </a:moveTo>
                <a:lnTo>
                  <a:pt x="16538" y="9608"/>
                </a:lnTo>
                <a:lnTo>
                  <a:pt x="16538" y="11424"/>
                </a:lnTo>
                <a:lnTo>
                  <a:pt x="14895" y="11424"/>
                </a:lnTo>
                <a:lnTo>
                  <a:pt x="14895" y="9608"/>
                </a:lnTo>
                <a:close/>
                <a:moveTo>
                  <a:pt x="18195" y="9608"/>
                </a:moveTo>
                <a:lnTo>
                  <a:pt x="19838" y="9608"/>
                </a:lnTo>
                <a:lnTo>
                  <a:pt x="19838" y="11424"/>
                </a:lnTo>
                <a:lnTo>
                  <a:pt x="18195" y="11424"/>
                </a:lnTo>
                <a:lnTo>
                  <a:pt x="18195" y="9608"/>
                </a:lnTo>
                <a:close/>
                <a:moveTo>
                  <a:pt x="10799" y="9711"/>
                </a:moveTo>
                <a:cubicBezTo>
                  <a:pt x="11937" y="9711"/>
                  <a:pt x="12861" y="10893"/>
                  <a:pt x="12861" y="12350"/>
                </a:cubicBezTo>
                <a:cubicBezTo>
                  <a:pt x="12861" y="13806"/>
                  <a:pt x="11937" y="14988"/>
                  <a:pt x="10799" y="14988"/>
                </a:cubicBezTo>
                <a:cubicBezTo>
                  <a:pt x="9661" y="14988"/>
                  <a:pt x="8739" y="13806"/>
                  <a:pt x="8739" y="12350"/>
                </a:cubicBezTo>
                <a:cubicBezTo>
                  <a:pt x="8739" y="10893"/>
                  <a:pt x="9661" y="9711"/>
                  <a:pt x="10799" y="9711"/>
                </a:cubicBezTo>
                <a:close/>
                <a:moveTo>
                  <a:pt x="10314" y="10706"/>
                </a:moveTo>
                <a:lnTo>
                  <a:pt x="10314" y="11729"/>
                </a:lnTo>
                <a:lnTo>
                  <a:pt x="9515" y="11729"/>
                </a:lnTo>
                <a:lnTo>
                  <a:pt x="9515" y="12970"/>
                </a:lnTo>
                <a:lnTo>
                  <a:pt x="10314" y="12970"/>
                </a:lnTo>
                <a:lnTo>
                  <a:pt x="10314" y="13993"/>
                </a:lnTo>
                <a:lnTo>
                  <a:pt x="11284" y="13993"/>
                </a:lnTo>
                <a:lnTo>
                  <a:pt x="11284" y="12970"/>
                </a:lnTo>
                <a:lnTo>
                  <a:pt x="12083" y="12970"/>
                </a:lnTo>
                <a:lnTo>
                  <a:pt x="12083" y="11729"/>
                </a:lnTo>
                <a:lnTo>
                  <a:pt x="11284" y="11729"/>
                </a:lnTo>
                <a:lnTo>
                  <a:pt x="11284" y="10706"/>
                </a:lnTo>
                <a:lnTo>
                  <a:pt x="10314" y="10706"/>
                </a:lnTo>
                <a:close/>
                <a:moveTo>
                  <a:pt x="1698" y="13442"/>
                </a:moveTo>
                <a:lnTo>
                  <a:pt x="3341" y="13442"/>
                </a:lnTo>
                <a:lnTo>
                  <a:pt x="3341" y="15257"/>
                </a:lnTo>
                <a:lnTo>
                  <a:pt x="1698" y="15257"/>
                </a:lnTo>
                <a:lnTo>
                  <a:pt x="1698" y="13442"/>
                </a:lnTo>
                <a:close/>
                <a:moveTo>
                  <a:pt x="4997" y="13442"/>
                </a:moveTo>
                <a:lnTo>
                  <a:pt x="6641" y="13442"/>
                </a:lnTo>
                <a:lnTo>
                  <a:pt x="6641" y="15257"/>
                </a:lnTo>
                <a:lnTo>
                  <a:pt x="4997" y="15257"/>
                </a:lnTo>
                <a:lnTo>
                  <a:pt x="4997" y="13442"/>
                </a:lnTo>
                <a:close/>
                <a:moveTo>
                  <a:pt x="14895" y="13442"/>
                </a:moveTo>
                <a:lnTo>
                  <a:pt x="16538" y="13442"/>
                </a:lnTo>
                <a:lnTo>
                  <a:pt x="16538" y="15257"/>
                </a:lnTo>
                <a:lnTo>
                  <a:pt x="14895" y="15257"/>
                </a:lnTo>
                <a:lnTo>
                  <a:pt x="14895" y="13442"/>
                </a:lnTo>
                <a:close/>
                <a:moveTo>
                  <a:pt x="18195" y="13442"/>
                </a:moveTo>
                <a:lnTo>
                  <a:pt x="19838" y="13442"/>
                </a:lnTo>
                <a:lnTo>
                  <a:pt x="19838" y="15257"/>
                </a:lnTo>
                <a:lnTo>
                  <a:pt x="18195" y="15257"/>
                </a:lnTo>
                <a:lnTo>
                  <a:pt x="18195" y="13442"/>
                </a:lnTo>
                <a:close/>
                <a:moveTo>
                  <a:pt x="1698" y="17275"/>
                </a:moveTo>
                <a:lnTo>
                  <a:pt x="3341" y="17275"/>
                </a:lnTo>
                <a:lnTo>
                  <a:pt x="3341" y="19091"/>
                </a:lnTo>
                <a:lnTo>
                  <a:pt x="1698" y="19091"/>
                </a:lnTo>
                <a:lnTo>
                  <a:pt x="1698" y="17275"/>
                </a:lnTo>
                <a:close/>
                <a:moveTo>
                  <a:pt x="4997" y="17275"/>
                </a:moveTo>
                <a:lnTo>
                  <a:pt x="6641" y="17275"/>
                </a:lnTo>
                <a:lnTo>
                  <a:pt x="6641" y="19091"/>
                </a:lnTo>
                <a:lnTo>
                  <a:pt x="4997" y="19091"/>
                </a:lnTo>
                <a:lnTo>
                  <a:pt x="4997" y="17275"/>
                </a:lnTo>
                <a:close/>
                <a:moveTo>
                  <a:pt x="14895" y="17275"/>
                </a:moveTo>
                <a:lnTo>
                  <a:pt x="16538" y="17275"/>
                </a:lnTo>
                <a:lnTo>
                  <a:pt x="16538" y="19091"/>
                </a:lnTo>
                <a:lnTo>
                  <a:pt x="14895" y="19091"/>
                </a:lnTo>
                <a:lnTo>
                  <a:pt x="14895" y="17275"/>
                </a:lnTo>
                <a:close/>
                <a:moveTo>
                  <a:pt x="18195" y="17275"/>
                </a:moveTo>
                <a:lnTo>
                  <a:pt x="19838" y="17275"/>
                </a:lnTo>
                <a:lnTo>
                  <a:pt x="19838" y="19091"/>
                </a:lnTo>
                <a:lnTo>
                  <a:pt x="18195" y="19091"/>
                </a:lnTo>
                <a:lnTo>
                  <a:pt x="18195" y="17275"/>
                </a:lnTo>
                <a:close/>
              </a:path>
            </a:pathLst>
          </a:custGeom>
          <a:gradFill>
            <a:gsLst>
              <a:gs pos="0">
                <a:srgbClr val="FF953E"/>
              </a:gs>
              <a:gs pos="100000">
                <a:schemeClr val="accent6">
                  <a:hueOff val="-456778"/>
                  <a:satOff val="8290"/>
                  <a:lumOff val="24503"/>
                </a:schemeClr>
              </a:gs>
            </a:gsLst>
            <a:lin ang="16200000"/>
          </a:gradFill>
          <a:ln>
            <a:solidFill>
              <a:srgbClr val="4A7EBB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27" name="051021_033331_8515716078.png.jpeg" descr="051021_033331_8515716078.png.jpe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25935" y="8689585"/>
            <a:ext cx="591466" cy="59146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" name="230421_014347_7581774272.jpg" descr="230421_014347_7581774272.jp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094340" y="8253793"/>
            <a:ext cx="454656" cy="454656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Flecha"/>
          <p:cNvSpPr/>
          <p:nvPr/>
        </p:nvSpPr>
        <p:spPr>
          <a:xfrm>
            <a:off x="7714866" y="2653892"/>
            <a:ext cx="1270001" cy="1270001"/>
          </a:xfrm>
          <a:prstGeom prst="rightArrow">
            <a:avLst>
              <a:gd name="adj1" fmla="val 32000"/>
              <a:gd name="adj2" fmla="val 64000"/>
            </a:avLst>
          </a:prstGeom>
          <a:solidFill>
            <a:srgbClr val="FFFFFF"/>
          </a:solidFill>
          <a:ln w="50800">
            <a:solidFill>
              <a:schemeClr val="accent6"/>
            </a:solidFill>
            <a:miter lim="400000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endParaRPr/>
          </a:p>
        </p:txBody>
      </p:sp>
      <p:sp>
        <p:nvSpPr>
          <p:cNvPr id="130" name="si precisa contacte con…"/>
          <p:cNvSpPr txBox="1"/>
          <p:nvPr/>
        </p:nvSpPr>
        <p:spPr>
          <a:xfrm>
            <a:off x="2240807" y="8312665"/>
            <a:ext cx="1822250" cy="560200"/>
          </a:xfrm>
          <a:prstGeom prst="rect">
            <a:avLst/>
          </a:prstGeom>
          <a:ln w="50800">
            <a:solidFill>
              <a:schemeClr val="accent6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400"/>
            </a:pPr>
            <a:r>
              <a:t>si precisa contacte con </a:t>
            </a:r>
          </a:p>
          <a:p>
            <a:pPr>
              <a:defRPr sz="1400"/>
            </a:pPr>
            <a:r>
              <a:t>      equipo sanitario</a:t>
            </a:r>
          </a:p>
        </p:txBody>
      </p:sp>
      <p:sp>
        <p:nvSpPr>
          <p:cNvPr id="131" name="Dieta mediterránea"/>
          <p:cNvSpPr txBox="1"/>
          <p:nvPr/>
        </p:nvSpPr>
        <p:spPr>
          <a:xfrm>
            <a:off x="353942" y="7151806"/>
            <a:ext cx="1558762" cy="331600"/>
          </a:xfrm>
          <a:prstGeom prst="rect">
            <a:avLst/>
          </a:prstGeom>
          <a:ln w="50800">
            <a:solidFill>
              <a:schemeClr val="accent6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400"/>
            </a:lvl1pPr>
          </a:lstStyle>
          <a:p>
            <a:r>
              <a:t>Dieta mediterránea</a:t>
            </a:r>
          </a:p>
        </p:txBody>
      </p:sp>
      <p:sp>
        <p:nvSpPr>
          <p:cNvPr id="132" name="Recomendaciones disfagia"/>
          <p:cNvSpPr txBox="1"/>
          <p:nvPr/>
        </p:nvSpPr>
        <p:spPr>
          <a:xfrm>
            <a:off x="3418419" y="7229592"/>
            <a:ext cx="2055873" cy="331600"/>
          </a:xfrm>
          <a:prstGeom prst="rect">
            <a:avLst/>
          </a:prstGeom>
          <a:ln w="50800">
            <a:solidFill>
              <a:schemeClr val="accent6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400"/>
            </a:lvl1pPr>
          </a:lstStyle>
          <a:p>
            <a:r>
              <a:t>Recomendaciones disfagia</a:t>
            </a:r>
          </a:p>
        </p:txBody>
      </p:sp>
      <p:sp>
        <p:nvSpPr>
          <p:cNvPr id="133" name="Cuidados sondas"/>
          <p:cNvSpPr txBox="1"/>
          <p:nvPr/>
        </p:nvSpPr>
        <p:spPr>
          <a:xfrm>
            <a:off x="315996" y="9013338"/>
            <a:ext cx="1364294" cy="331600"/>
          </a:xfrm>
          <a:prstGeom prst="rect">
            <a:avLst/>
          </a:prstGeom>
          <a:ln w="50800">
            <a:solidFill>
              <a:schemeClr val="accent6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1400"/>
            </a:lvl1pPr>
          </a:lstStyle>
          <a:p>
            <a:r>
              <a:t>Cuidados sondas</a:t>
            </a:r>
          </a:p>
        </p:txBody>
      </p:sp>
      <p:sp>
        <p:nvSpPr>
          <p:cNvPr id="134" name="Complicaciones…"/>
          <p:cNvSpPr txBox="1"/>
          <p:nvPr/>
        </p:nvSpPr>
        <p:spPr>
          <a:xfrm>
            <a:off x="4431676" y="9013338"/>
            <a:ext cx="1358129" cy="560200"/>
          </a:xfrm>
          <a:prstGeom prst="rect">
            <a:avLst/>
          </a:prstGeom>
          <a:ln w="50800">
            <a:solidFill>
              <a:schemeClr val="accent6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400"/>
            </a:pPr>
            <a:r>
              <a:t>Complicaciones </a:t>
            </a:r>
          </a:p>
          <a:p>
            <a:pPr>
              <a:defRPr sz="1400"/>
            </a:pPr>
            <a:r>
              <a:t>nutrición enteral</a:t>
            </a:r>
          </a:p>
        </p:txBody>
      </p:sp>
    </p:spTree>
  </p:cSld>
  <p:clrMapOvr>
    <a:masterClrMapping/>
  </p:clrMapOvr>
  <p:transition spd="med"/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56620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9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56620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9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56620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9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56620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9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EDC4F07013B634D977734C903B9455D" ma:contentTypeVersion="22" ma:contentTypeDescription="Crear nuevo documento." ma:contentTypeScope="" ma:versionID="d104e5ab00b09fb73cb73f16cfe0d0cc">
  <xsd:schema xmlns:xsd="http://www.w3.org/2001/XMLSchema" xmlns:xs="http://www.w3.org/2001/XMLSchema" xmlns:p="http://schemas.microsoft.com/office/2006/metadata/properties" xmlns:ns2="eb4bfe57-f03f-43fc-ba0f-9167a6974f56" xmlns:ns3="76fd2213-fc1e-4cd8-8e72-d6a7e20001d0" targetNamespace="http://schemas.microsoft.com/office/2006/metadata/properties" ma:root="true" ma:fieldsID="a83340f2054988e854192b473dd2f1e9" ns2:_="" ns3:_="">
    <xsd:import namespace="eb4bfe57-f03f-43fc-ba0f-9167a6974f56"/>
    <xsd:import namespace="76fd2213-fc1e-4cd8-8e72-d6a7e20001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4bfe57-f03f-43fc-ba0f-9167a6974f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Etiquetas de imagen" ma:readOnly="false" ma:fieldId="{5cf76f15-5ced-4ddc-b409-7134ff3c332f}" ma:taxonomyMulti="true" ma:sspId="3db0b9c7-f3f5-498d-bb5a-91c03f0edc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fd2213-fc1e-4cd8-8e72-d6a7e20001d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9e1e0cd-224f-4441-b5db-6e782298e15f}" ma:internalName="TaxCatchAll" ma:showField="CatchAllData" ma:web="76fd2213-fc1e-4cd8-8e72-d6a7e20001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fd2213-fc1e-4cd8-8e72-d6a7e20001d0" xsi:nil="true"/>
    <lcf76f155ced4ddcb4097134ff3c332f xmlns="eb4bfe57-f03f-43fc-ba0f-9167a6974f5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19E81D5-489B-4C7C-8A06-D50E791265C3}"/>
</file>

<file path=customXml/itemProps2.xml><?xml version="1.0" encoding="utf-8"?>
<ds:datastoreItem xmlns:ds="http://schemas.openxmlformats.org/officeDocument/2006/customXml" ds:itemID="{F4E718C4-25F0-4448-AC14-EA6FFFFD8027}"/>
</file>

<file path=customXml/itemProps3.xml><?xml version="1.0" encoding="utf-8"?>
<ds:datastoreItem xmlns:ds="http://schemas.openxmlformats.org/officeDocument/2006/customXml" ds:itemID="{98187314-ADD5-4AF8-95BD-2E01521A6915}"/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Papel A3 (297 x 420 mm)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modified xsi:type="dcterms:W3CDTF">2025-06-28T06:58:27Z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0x0101006EDC4F07013B634D977734C903B9455D</vt:lpwstr>
  </property>
</Properties>
</file>